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150"/>
  </p:normalViewPr>
  <p:slideViewPr>
    <p:cSldViewPr>
      <p:cViewPr varScale="1">
        <p:scale>
          <a:sx n="62" d="100"/>
          <a:sy n="62" d="100"/>
        </p:scale>
        <p:origin x="940" y="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E5393DAC-A1F0-4440-BA6C-4E244FE6D82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ABF0FE9-FC9B-2540-BE3B-51DBB2B62C8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R" altLang="en-GR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6AAC7AB-9CD0-CF49-A1E4-B4738C76FF85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l-GR" altLang="en-G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B20F748-AEBA-D34A-AA57-755B8D262F1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l-GR" altLang="en-GR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800D5728-0B35-F442-99E6-D23D2273140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l-GR" altLang="en-GR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7E05C71-3034-CE43-8B4E-7A864091604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28F99F6-2C65-F04F-B620-8CE9113F5D4F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2E6D37EA-E015-AF4A-8AFD-855D0F0C9ED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1FFFB2F7-CCDF-F34B-A5C6-592FFA3E0A6C}" type="slidenum">
              <a:rPr lang="el-GR" altLang="en-G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l-GR" altLang="en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3BF108E2-1273-9D43-B3DC-0EF8533B45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025AD1B9-9BE0-7B4C-B713-B7FE7CFE79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R" altLang="en-G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1AD9B5-584A-4F49-9536-869AC466EC1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88F9D1-E057-9141-88A2-5CCC7C72A62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DAC85-D2CB-3C49-B4DC-F5BF885AEB53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53704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DB1E47-1E92-D541-BAD9-756D215F30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D377EF-1487-F943-8B9F-619A623E938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3A1CC-5BC9-704B-B6DF-EFB01E7C775B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80407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02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FC1C43-A1D2-C748-986D-2F375E04D08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616BAE-A802-644B-8113-649EB8FB872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5961D-E8C6-0345-9449-125464A30308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4186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1FBABB-6DF5-B84B-A297-990047EF0B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619ABC-FE0C-9F47-BB69-33F461B4083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23589-769B-8743-AF11-0D50BF62AEBB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88323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AEF6D-FB52-574C-92EA-46AC1AE13FF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84D147-A6A8-7440-9809-2604ABA7611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F64C0-C86C-354F-8BB9-6C134E93ADFE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357469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49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49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9F24CC9-0DCA-0047-B18B-154A1C43426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B0D9F0-BEFF-EC4C-A706-BC10D67444D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6FCEF-434C-1A46-B40C-1FA90D4A7045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49808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4102176-385F-DF44-ACB7-43DBD0D6C71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0A2AB23-FF0F-1741-9681-4AF4CA827DF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C8043-C099-5647-8E5C-E7B2E94FF108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58733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67D697-31F6-2A45-8440-627E501F18B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B33039-D2A6-DF4D-BD7A-9C863425038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54159-70D9-E04D-950B-0F41314562C1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0461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65A2A6-E8D2-0C49-968C-7B2A91ED7B3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62255C0-C0A6-CF47-9DDD-6511D307551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0EA8-6C90-E647-AE68-742846B821D6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56806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7E3C75D-9DAD-8A44-AA55-4652E5A1E54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CBDCF5-9CA5-D34C-978F-4F8A3E7D2D3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ECA60-BAF5-8C4B-9167-D1B4E129B50D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832807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D97DDF-6FA5-B94F-9D98-B43040D0C6F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E3158-698B-A845-A8D5-08736FF2A1D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C76E8-ECE1-9248-9B7D-49626B3B404D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87503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2FCCAB1-F893-2447-9351-F2DA6D6496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4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R"/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292F2452-845C-A141-BD43-5A251DD15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40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R"/>
              <a:t>Click to edit Master text styles</a:t>
            </a:r>
          </a:p>
          <a:p>
            <a:pPr lvl="1"/>
            <a:r>
              <a:rPr lang="en-GB" altLang="en-GR"/>
              <a:t>Second level</a:t>
            </a:r>
          </a:p>
          <a:p>
            <a:pPr lvl="2"/>
            <a:r>
              <a:rPr lang="en-GB" altLang="en-GR"/>
              <a:t>Third level</a:t>
            </a:r>
          </a:p>
          <a:p>
            <a:pPr lvl="3"/>
            <a:r>
              <a:rPr lang="en-GB" altLang="en-GR"/>
              <a:t>Fourth level</a:t>
            </a:r>
          </a:p>
          <a:p>
            <a:pPr lvl="4"/>
            <a:r>
              <a:rPr lang="en-GB" altLang="en-GR"/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3F6ED30-0678-B44A-BDF2-C26F0ACE284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B8B8B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l-GR" altLang="en-GR"/>
              <a:t>13/4/2020</a:t>
            </a:r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EA0C94D2-4629-464B-B8CC-713B39FB3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R" altLang="en-G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124718-FA80-004A-81C3-99E8505BD4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8B8B8B"/>
                </a:solidFill>
                <a:latin typeface="+mn-lt"/>
              </a:defRPr>
            </a:lvl1pPr>
          </a:lstStyle>
          <a:p>
            <a:pPr>
              <a:defRPr/>
            </a:pPr>
            <a:fld id="{E63CB414-994C-1243-BB68-46AC56986FDA}" type="slidenum">
              <a:rPr lang="el-GR" altLang="en-GR"/>
              <a:pPr>
                <a:defRPr/>
              </a:pPr>
              <a:t>‹#›</a:t>
            </a:fld>
            <a:endParaRPr lang="el-GR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75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75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75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75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75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88D28C72-985D-E749-8607-7D380624C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76250"/>
            <a:ext cx="5595938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</a:pP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 εργασία αυτή υλοποιήθηκε στο πλαίσιο της Πράξης «</a:t>
            </a:r>
            <a:r>
              <a:rPr lang="el-GR" altLang="en-GR" sz="1200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INSPIRED-The National Research Infrastructures on Integrated Structural Biology, Drug Screening Efforts and Drug target functional characterization</a:t>
            </a: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» (MIS 5002550) που εντάσσεται στη Δράση «Ενίσχυση των Υποδομών Έρευνας και Καινοτομίας» και χρηματοδοτείται από το Επιχειρησιακό Πρόγραμμα «Ανταγωνιστικότητα, Επιχειρηματικότητα και Καινοτομία» στο πλαίσιο του ΕΣΠΑ 2014-2020, με τη συγχρηματοδότηση της Ελλάδας και της Ευρωπαϊκής Ένωσης (Ευρωπαϊκό Ταμείο Περιφερειακής Ανάπτυξης).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60C53A96-36E7-4440-9D94-ECE9537A4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3" y="476250"/>
            <a:ext cx="559593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</a:pP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 acknowledge support of this work by the project “</a:t>
            </a:r>
            <a:r>
              <a:rPr lang="el-GR" altLang="en-GR" sz="1200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INSPIRED-The National Research Infrastructures on Integrated Structural Biology, Drug Screening Efforts and Drug target functional characterization</a:t>
            </a: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” (MIS 5002550) which is implemented under the Action “Reinforcement of the Research and Innovation Infrastructure”, funded by the Operational Programme "Competitiveness, Entrepreneurship and Innovation" (NSRF 2014-2020) and co-financed by Greece and the European Union (European Regional Development Fund). </a:t>
            </a:r>
          </a:p>
        </p:txBody>
      </p:sp>
      <p:sp>
        <p:nvSpPr>
          <p:cNvPr id="3075" name="Rectangle 11">
            <a:extLst>
              <a:ext uri="{FF2B5EF4-FFF2-40B4-BE49-F238E27FC236}">
                <a16:creationId xmlns:a16="http://schemas.microsoft.com/office/drawing/2014/main" id="{21479F77-D925-FB42-9159-3BDB97F85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595688"/>
            <a:ext cx="559752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400"/>
              </a:spcBef>
            </a:pP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 εργασία αυτή υλοποιήθηκε στο πλαίσιο της Πράξης «</a:t>
            </a:r>
            <a:r>
              <a:rPr lang="el-GR" altLang="en-GR" sz="1200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INSPIRED</a:t>
            </a: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» (MIS 5002550), που εντάσσεται στη Δράση «Ενίσχυση των Υποδομών Έρευνας και Καινοτομίας» και χρηματοδοτείται από το Επιχειρησιακό Πρόγραμμα «Ανταγωνιστικότητα, Επιχειρηματικότητα και Καινοτομία» (ΕΣΠΑ 2014-2020).</a:t>
            </a:r>
          </a:p>
        </p:txBody>
      </p:sp>
      <p:sp>
        <p:nvSpPr>
          <p:cNvPr id="3076" name="Rectangle 12">
            <a:extLst>
              <a:ext uri="{FF2B5EF4-FFF2-40B4-BE49-F238E27FC236}">
                <a16:creationId xmlns:a16="http://schemas.microsoft.com/office/drawing/2014/main" id="{B80E0C92-44D5-5C46-905D-942C79E16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3" y="3595688"/>
            <a:ext cx="559752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</a:rPr>
              <a:t>We acknowledge support of this work by the project “</a:t>
            </a:r>
            <a:r>
              <a:rPr lang="el-GR" altLang="en-GR" sz="1200" b="1">
                <a:solidFill>
                  <a:srgbClr val="000000"/>
                </a:solidFill>
                <a:latin typeface="Calibri" panose="020F0502020204030204" pitchFamily="34" charset="0"/>
              </a:rPr>
              <a:t>INSPIRED</a:t>
            </a:r>
            <a:r>
              <a:rPr lang="el-GR" altLang="en-GR" sz="1200">
                <a:solidFill>
                  <a:srgbClr val="000000"/>
                </a:solidFill>
                <a:latin typeface="Calibri" panose="020F0502020204030204" pitchFamily="34" charset="0"/>
              </a:rPr>
              <a:t>” (MIS 5002550), under the Action “Reinforcement of the Research and Innovation Infrastructure”, funded by the Operational Programme "Competitiveness, Entrepreneurship and Innovation" (NSRF 2014-2020). </a:t>
            </a:r>
          </a:p>
        </p:txBody>
      </p:sp>
      <p:sp>
        <p:nvSpPr>
          <p:cNvPr id="3077" name="Rectangle 13">
            <a:extLst>
              <a:ext uri="{FF2B5EF4-FFF2-40B4-BE49-F238E27FC236}">
                <a16:creationId xmlns:a16="http://schemas.microsoft.com/office/drawing/2014/main" id="{056C1DBB-4B92-9541-BAC1-C2B28EB36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138113"/>
            <a:ext cx="55975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400"/>
              </a:spcBef>
            </a:pPr>
            <a:r>
              <a:rPr lang="el-GR" altLang="en-GR" sz="12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Ευχαριστίες – πλήρης έκδοση</a:t>
            </a:r>
          </a:p>
        </p:txBody>
      </p:sp>
      <p:sp>
        <p:nvSpPr>
          <p:cNvPr id="3078" name="Rectangle 14">
            <a:extLst>
              <a:ext uri="{FF2B5EF4-FFF2-40B4-BE49-F238E27FC236}">
                <a16:creationId xmlns:a16="http://schemas.microsoft.com/office/drawing/2014/main" id="{1F0C2B73-CF08-3046-8B0C-E5E8972A9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3241675"/>
            <a:ext cx="55975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400"/>
              </a:spcBef>
            </a:pPr>
            <a:r>
              <a:rPr lang="el-GR" altLang="en-GR" sz="12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Ευχαριστίες – σύντομη έκδοση</a:t>
            </a:r>
            <a:r>
              <a:rPr lang="en-US" altLang="en-GR" sz="12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altLang="en-GR" sz="12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9" name="Rectangle 27">
            <a:extLst>
              <a:ext uri="{FF2B5EF4-FFF2-40B4-BE49-F238E27FC236}">
                <a16:creationId xmlns:a16="http://schemas.microsoft.com/office/drawing/2014/main" id="{AEA3EECD-1A2C-7D4B-AF35-9F1CC62AF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4749800"/>
            <a:ext cx="55975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ts val="1400"/>
              </a:spcBef>
            </a:pPr>
            <a:r>
              <a:rPr lang="el-GR" altLang="en-GR" sz="12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Λογότυπα για τη σηματοδότηση του εξοπλισμού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3711DD-CA5D-9648-93A6-0A2FA7286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6" y="1917762"/>
            <a:ext cx="5401470" cy="10746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3F6013-4FB1-7E49-BE31-632663F20E15}"/>
              </a:ext>
            </a:extLst>
          </p:cNvPr>
          <p:cNvGrpSpPr/>
          <p:nvPr/>
        </p:nvGrpSpPr>
        <p:grpSpPr>
          <a:xfrm>
            <a:off x="335360" y="5162550"/>
            <a:ext cx="5410762" cy="1605777"/>
            <a:chOff x="335360" y="5162550"/>
            <a:chExt cx="5410762" cy="1605777"/>
          </a:xfrm>
        </p:grpSpPr>
        <p:pic>
          <p:nvPicPr>
            <p:cNvPr id="3091" name="Picture 16">
              <a:extLst>
                <a:ext uri="{FF2B5EF4-FFF2-40B4-BE49-F238E27FC236}">
                  <a16:creationId xmlns:a16="http://schemas.microsoft.com/office/drawing/2014/main" id="{3B594ECF-29D5-5347-A20E-F7ED4F98C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87" r="54030"/>
            <a:stretch>
              <a:fillRect/>
            </a:stretch>
          </p:blipFill>
          <p:spPr bwMode="auto">
            <a:xfrm>
              <a:off x="335360" y="5162550"/>
              <a:ext cx="2944814" cy="551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25787" r="54030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4" name="Picture 2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923D091-AACE-0A4F-A1DE-A667981CF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652" y="5693652"/>
              <a:ext cx="5401470" cy="107467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192210-62EB-5C43-8049-8D08A11F7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631" y="1913795"/>
            <a:ext cx="5334000" cy="1054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E74F280-600B-DD40-AD06-666786BECC94}"/>
              </a:ext>
            </a:extLst>
          </p:cNvPr>
          <p:cNvGrpSpPr/>
          <p:nvPr/>
        </p:nvGrpSpPr>
        <p:grpSpPr>
          <a:xfrm>
            <a:off x="6312024" y="5085184"/>
            <a:ext cx="5342607" cy="1609304"/>
            <a:chOff x="6312024" y="5085184"/>
            <a:chExt cx="5342607" cy="1609304"/>
          </a:xfrm>
        </p:grpSpPr>
        <p:pic>
          <p:nvPicPr>
            <p:cNvPr id="3084" name="Picture 19">
              <a:extLst>
                <a:ext uri="{FF2B5EF4-FFF2-40B4-BE49-F238E27FC236}">
                  <a16:creationId xmlns:a16="http://schemas.microsoft.com/office/drawing/2014/main" id="{B610DE13-275D-264B-84E6-B73EB5DE3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87" r="54030"/>
            <a:stretch>
              <a:fillRect/>
            </a:stretch>
          </p:blipFill>
          <p:spPr bwMode="auto">
            <a:xfrm>
              <a:off x="6312024" y="5085184"/>
              <a:ext cx="2944610" cy="550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25787" r="54030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B57CF6D-6396-EE43-B3F0-B0F6AC74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0631" y="5640388"/>
              <a:ext cx="5334000" cy="1054100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D20F79-2A93-E347-879B-E356C1C8A8AE}"/>
              </a:ext>
            </a:extLst>
          </p:cNvPr>
          <p:cNvCxnSpPr/>
          <p:nvPr/>
        </p:nvCxnSpPr>
        <p:spPr bwMode="auto">
          <a:xfrm>
            <a:off x="119336" y="3140968"/>
            <a:ext cx="12025336" cy="0"/>
          </a:xfrm>
          <a:prstGeom prst="line">
            <a:avLst/>
          </a:prstGeom>
          <a:ln>
            <a:solidFill>
              <a:srgbClr val="FF93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54136F-4A8F-E04A-9ACA-C1AE3C391475}"/>
              </a:ext>
            </a:extLst>
          </p:cNvPr>
          <p:cNvCxnSpPr/>
          <p:nvPr/>
        </p:nvCxnSpPr>
        <p:spPr bwMode="auto">
          <a:xfrm>
            <a:off x="119336" y="4653136"/>
            <a:ext cx="12025336" cy="0"/>
          </a:xfrm>
          <a:prstGeom prst="line">
            <a:avLst/>
          </a:prstGeom>
          <a:ln>
            <a:solidFill>
              <a:srgbClr val="FF93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G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G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257</Words>
  <Application>Microsoft Office PowerPoint</Application>
  <PresentationFormat>Widescreen</PresentationFormat>
  <Paragraphs>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Evangelia Chrysina</dc:creator>
  <cp:lastModifiedBy>Loukas Kavouras</cp:lastModifiedBy>
  <cp:revision>19</cp:revision>
  <cp:lastPrinted>1601-01-01T00:00:00Z</cp:lastPrinted>
  <dcterms:created xsi:type="dcterms:W3CDTF">2020-02-14T08:39:17Z</dcterms:created>
  <dcterms:modified xsi:type="dcterms:W3CDTF">2020-07-17T15:31:16Z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</vt:i4>
  </property>
</Properties>
</file>